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409"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405" r:id="rId142"/>
    <p:sldId id="415" r:id="rId143"/>
    <p:sldId id="389" r:id="rId144"/>
    <p:sldId id="395" r:id="rId145"/>
    <p:sldId id="396" r:id="rId146"/>
    <p:sldId id="399" r:id="rId147"/>
    <p:sldId id="400" r:id="rId148"/>
    <p:sldId id="402" r:id="rId149"/>
    <p:sldId id="412" r:id="rId150"/>
    <p:sldId id="413" r:id="rId151"/>
    <p:sldId id="414" r:id="rId152"/>
    <p:sldId id="403" r:id="rId153"/>
    <p:sldId id="404" r:id="rId154"/>
    <p:sldId id="406" r:id="rId155"/>
    <p:sldId id="407" r:id="rId156"/>
    <p:sldId id="408" r:id="rId157"/>
    <p:sldId id="410" r:id="rId158"/>
    <p:sldId id="411"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p:scale>
          <a:sx n="100" d="100"/>
          <a:sy n="100" d="100"/>
        </p:scale>
        <p:origin x="-592" y="-212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2.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hyperlink" Target="https://www.glassdoor.com.au/Interview/Report-comes-in-that-some-users-can-t-view-a-web-page-Works-fine-for-others-and-the-users-with-the-error-can-see-other-url-QTN_1664230.htm"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15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3.emf"/></Relationships>
</file>

<file path=ppt/slides/_rels/slide15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emf"/><Relationship Id="rId9" Type="http://schemas.openxmlformats.org/officeDocument/2006/relationships/image" Target="../media/image82.tiff"/></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78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Set&lt;</a:t>
                      </a:r>
                      <a:r>
                        <a:rPr kumimoji="1" lang="en-US" altLang="ja-JP" dirty="0" err="1" smtClean="0"/>
                        <a:t>int</a:t>
                      </a:r>
                      <a:r>
                        <a:rPr kumimoji="1" lang="en-US" altLang="ja-JP" dirty="0" smtClean="0"/>
                        <a:t>&gt;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自动排序，内容不能重复</a:t>
                      </a:r>
                      <a:endParaRPr kumimoji="1" lang="ja-JP"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Map&lt;key, value&gt;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smtClean="0">
                          <a:solidFill>
                            <a:schemeClr val="dk1"/>
                          </a:solidFill>
                          <a:effectLst/>
                          <a:latin typeface="+mn-lt"/>
                          <a:ea typeface="+mn-ea"/>
                          <a:cs typeface="+mn-cs"/>
                        </a:rPr>
                        <a:t>std</a:t>
                      </a:r>
                      <a:r>
                        <a:rPr kumimoji="1" lang="en-US" altLang="ja-JP" sz="1800" b="0" i="0" kern="1200" dirty="0" smtClean="0">
                          <a:solidFill>
                            <a:schemeClr val="dk1"/>
                          </a:solidFill>
                          <a:effectLst/>
                          <a:latin typeface="+mn-lt"/>
                          <a:ea typeface="+mn-ea"/>
                          <a:cs typeface="+mn-cs"/>
                        </a:rPr>
                        <a:t>::map</a:t>
                      </a:r>
                      <a:r>
                        <a:rPr kumimoji="1" lang="ja-JP" altLang="en-US" sz="1800" b="0" i="0" kern="1200" dirty="0" smtClean="0">
                          <a:solidFill>
                            <a:schemeClr val="dk1"/>
                          </a:solidFill>
                          <a:effectLst/>
                          <a:latin typeface="+mn-lt"/>
                          <a:ea typeface="+mn-ea"/>
                          <a:cs typeface="+mn-cs"/>
                        </a:rPr>
                        <a:t>とは</a:t>
                      </a:r>
                      <a:r>
                        <a:rPr kumimoji="1" lang="en-US" altLang="ja-JP" sz="1800" b="0" i="0" kern="1200" dirty="0" smtClean="0">
                          <a:solidFill>
                            <a:schemeClr val="dk1"/>
                          </a:solidFill>
                          <a:effectLst/>
                          <a:latin typeface="+mn-lt"/>
                          <a:ea typeface="+mn-ea"/>
                          <a:cs typeface="+mn-cs"/>
                        </a:rPr>
                        <a:t>C++</a:t>
                      </a:r>
                      <a:r>
                        <a:rPr kumimoji="1" lang="ja-JP" altLang="en-US" sz="1800" b="0" i="0" kern="1200" dirty="0" smtClean="0">
                          <a:solidFill>
                            <a:schemeClr val="dk1"/>
                          </a:solidFill>
                          <a:effectLst/>
                          <a:latin typeface="+mn-lt"/>
                          <a:ea typeface="+mn-ea"/>
                          <a:cs typeface="+mn-cs"/>
                        </a:rPr>
                        <a:t>標準ライブラリに用意された</a:t>
                      </a:r>
                      <a:r>
                        <a:rPr kumimoji="1" lang="ja-JP" altLang="en-US" sz="1800" b="1" i="0" kern="1200" dirty="0" smtClean="0">
                          <a:solidFill>
                            <a:srgbClr val="FF0000"/>
                          </a:solidFill>
                          <a:effectLst/>
                          <a:latin typeface="+mn-lt"/>
                          <a:ea typeface="+mn-ea"/>
                          <a:cs typeface="+mn-cs"/>
                        </a:rPr>
                        <a:t>平衡二分木</a:t>
                      </a:r>
                      <a:r>
                        <a:rPr kumimoji="1" lang="en-US" altLang="ja-JP" sz="1800" b="0" i="0" kern="1200" dirty="0" smtClean="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smtClean="0">
                          <a:solidFill>
                            <a:schemeClr val="dk1"/>
                          </a:solidFill>
                          <a:effectLst/>
                          <a:latin typeface="+mn-lt"/>
                          <a:ea typeface="+mn-ea"/>
                          <a:cs typeface="+mn-cs"/>
                        </a:rPr>
                        <a:t>与</a:t>
                      </a:r>
                      <a:r>
                        <a:rPr kumimoji="1" lang="en-US" altLang="zh-CN" sz="1800" b="0" i="0" kern="1200" dirty="0" err="1" smtClean="0">
                          <a:solidFill>
                            <a:schemeClr val="dk1"/>
                          </a:solidFill>
                          <a:effectLst/>
                          <a:latin typeface="+mn-lt"/>
                          <a:ea typeface="+mn-ea"/>
                          <a:cs typeface="+mn-cs"/>
                        </a:rPr>
                        <a:t>unordered_map</a:t>
                      </a:r>
                      <a:r>
                        <a:rPr kumimoji="1" lang="zh-CN" altLang="en-US" sz="1800" b="0" i="0" kern="1200" dirty="0" smtClean="0">
                          <a:solidFill>
                            <a:schemeClr val="dk1"/>
                          </a:solidFill>
                          <a:effectLst/>
                          <a:latin typeface="+mn-lt"/>
                          <a:ea typeface="+mn-ea"/>
                          <a:cs typeface="+mn-cs"/>
                        </a:rPr>
                        <a:t>相比，查找速度会慢</a:t>
                      </a:r>
                      <a:endParaRPr kumimoji="1" lang="ja-JP" altLang="en-US" dirty="0"/>
                    </a:p>
                  </a:txBody>
                  <a:tcPr/>
                </a:tc>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7201972"/>
          </a:xfrm>
          <a:prstGeom prst="rect">
            <a:avLst/>
          </a:prstGeom>
          <a:noFill/>
        </p:spPr>
        <p:txBody>
          <a:bodyPr wrap="square" rtlCol="0">
            <a:spAutoFit/>
          </a:bodyPr>
          <a:lstStyle/>
          <a:p>
            <a:r>
              <a:rPr kumimoji="1" lang="en-US" altLang="ja-JP" sz="1400" u="sng" dirty="0" smtClean="0"/>
              <a:t>Linux Knowledges:</a:t>
            </a:r>
          </a:p>
          <a:p>
            <a:pPr marL="285750" indent="-285750">
              <a:buFont typeface="Arial" panose="020B0604020202020204" pitchFamily="34" charset="0"/>
              <a:buChar char="•"/>
            </a:pPr>
            <a:r>
              <a:rPr lang="en-US" altLang="ja-JP" sz="1400" b="1" dirty="0" err="1" smtClean="0">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a:t>
            </a:r>
            <a:r>
              <a:rPr lang="en-US" altLang="ja-JP" sz="1400" dirty="0" smtClean="0"/>
              <a:t>directory. Each </a:t>
            </a:r>
            <a:r>
              <a:rPr lang="en-US" altLang="ja-JP" sz="1400" dirty="0" err="1"/>
              <a:t>inode</a:t>
            </a:r>
            <a:r>
              <a:rPr lang="en-US" altLang="ja-JP" sz="1400" dirty="0"/>
              <a:t> stores the attributes and disk block location(s) of the object's data. Filesystem object attributes may include metadata (times of last change</a:t>
            </a:r>
            <a:r>
              <a:rPr lang="en-US" altLang="ja-JP" sz="1400" dirty="0" smtClean="0"/>
              <a:t>, </a:t>
            </a:r>
            <a:r>
              <a:rPr lang="en-US" altLang="ja-JP" sz="1400" dirty="0"/>
              <a:t>access, modification), as well as owner and permission data</a:t>
            </a:r>
            <a:r>
              <a:rPr lang="en-US" altLang="ja-JP" sz="1400" dirty="0" smtClean="0"/>
              <a:t>.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smtClean="0"/>
              <a:t>.</a:t>
            </a:r>
          </a:p>
          <a:p>
            <a:pPr marL="742950" lvl="1" indent="-285750">
              <a:buFont typeface="Arial" panose="020B0604020202020204" pitchFamily="34" charset="0"/>
              <a:buChar char="•"/>
            </a:pPr>
            <a:r>
              <a:rPr lang="en-US" altLang="ja-JP" sz="1400" dirty="0" smtClean="0"/>
              <a:t>Terminal: stat [filename] </a:t>
            </a:r>
            <a:r>
              <a:rPr lang="zh-CN" altLang="en-US" sz="1400" dirty="0" smtClean="0"/>
              <a:t>可以查看</a:t>
            </a:r>
            <a:r>
              <a:rPr lang="en-US" altLang="zh-CN" sz="1400" dirty="0" err="1" smtClean="0"/>
              <a:t>inode</a:t>
            </a:r>
            <a:r>
              <a:rPr lang="en-US" altLang="zh-CN" sz="1400" dirty="0" smtClean="0"/>
              <a:t> value</a:t>
            </a:r>
            <a:r>
              <a:rPr lang="zh-CN" altLang="en-US" sz="1400" dirty="0" smtClean="0"/>
              <a:t>，</a:t>
            </a:r>
            <a:r>
              <a:rPr lang="en-US" altLang="zh-CN" sz="1400" dirty="0" smtClean="0"/>
              <a:t>Access</a:t>
            </a:r>
            <a:r>
              <a:rPr lang="zh-CN" altLang="en-US" sz="1400" dirty="0" smtClean="0"/>
              <a:t>，</a:t>
            </a:r>
            <a:r>
              <a:rPr lang="en-US" altLang="zh-CN" sz="1400" dirty="0" err="1" smtClean="0"/>
              <a:t>Gid</a:t>
            </a:r>
            <a:r>
              <a:rPr lang="zh-CN" altLang="en-US" sz="1400" dirty="0" smtClean="0"/>
              <a:t>和</a:t>
            </a:r>
            <a:r>
              <a:rPr lang="en-US" altLang="zh-CN" sz="1400" dirty="0" err="1" smtClean="0"/>
              <a:t>Uid</a:t>
            </a:r>
            <a:r>
              <a:rPr lang="zh-CN" altLang="en-US" sz="1400" dirty="0" smtClean="0"/>
              <a:t>等</a:t>
            </a:r>
            <a:endParaRPr lang="en-US" altLang="ja-JP" sz="1400" dirty="0" smtClean="0"/>
          </a:p>
          <a:p>
            <a:pPr marL="285750" indent="-285750">
              <a:buFont typeface="Arial" panose="020B0604020202020204" pitchFamily="34" charset="0"/>
              <a:buChar char="•"/>
            </a:pPr>
            <a:r>
              <a:rPr lang="en-US" altLang="zh-CN" sz="1400" b="1" dirty="0" smtClean="0">
                <a:solidFill>
                  <a:srgbClr val="FF0000"/>
                </a:solidFill>
              </a:rPr>
              <a:t>File</a:t>
            </a:r>
            <a:r>
              <a:rPr lang="zh-CN" altLang="en-US" sz="1400" b="1" dirty="0" smtClean="0">
                <a:solidFill>
                  <a:srgbClr val="FF0000"/>
                </a:solidFill>
              </a:rPr>
              <a:t>的</a:t>
            </a:r>
            <a:r>
              <a:rPr lang="en-US" altLang="zh-CN" sz="1400" b="1" dirty="0" smtClean="0">
                <a:solidFill>
                  <a:srgbClr val="FF0000"/>
                </a:solidFill>
              </a:rPr>
              <a:t>permission</a:t>
            </a:r>
            <a:r>
              <a:rPr lang="zh-CN" altLang="en-US" sz="1400" dirty="0" smtClean="0"/>
              <a:t>是用</a:t>
            </a:r>
            <a:r>
              <a:rPr lang="en-US" altLang="zh-CN" sz="1400" b="1" dirty="0" smtClean="0">
                <a:solidFill>
                  <a:srgbClr val="C00000"/>
                </a:solidFill>
              </a:rPr>
              <a:t>16 bit</a:t>
            </a:r>
            <a:r>
              <a:rPr lang="zh-CN" altLang="en-US" sz="1400" dirty="0" smtClean="0"/>
              <a:t>存在</a:t>
            </a:r>
            <a:r>
              <a:rPr lang="en-US" altLang="zh-CN" sz="1400" dirty="0" err="1" smtClean="0"/>
              <a:t>inode</a:t>
            </a:r>
            <a:r>
              <a:rPr lang="zh-CN" altLang="en-US" sz="1400" dirty="0" smtClean="0"/>
              <a:t>中的</a:t>
            </a:r>
            <a:r>
              <a:rPr lang="en-US" altLang="zh-CN" sz="1400" dirty="0" smtClean="0"/>
              <a:t>(</a:t>
            </a:r>
            <a:r>
              <a:rPr lang="zh-CN" altLang="en-US" sz="1400" dirty="0" smtClean="0"/>
              <a:t>也叫</a:t>
            </a:r>
            <a:r>
              <a:rPr lang="en-US" altLang="zh-CN" sz="1400" dirty="0" smtClean="0"/>
              <a:t>file mode bits</a:t>
            </a:r>
            <a:r>
              <a:rPr lang="en-US" altLang="zh-CN" sz="1400" dirty="0" smtClean="0"/>
              <a:t>)</a:t>
            </a:r>
          </a:p>
          <a:p>
            <a:pPr marL="742950" lvl="1" indent="-285750">
              <a:buFont typeface="Arial" panose="020B0604020202020204" pitchFamily="34" charset="0"/>
              <a:buChar char="•"/>
            </a:pPr>
            <a:r>
              <a:rPr lang="en-US" altLang="zh-CN" sz="1400" dirty="0" smtClean="0"/>
              <a:t>16 bit</a:t>
            </a:r>
            <a:r>
              <a:rPr lang="zh-CN" altLang="en-US" sz="1400" dirty="0" smtClean="0"/>
              <a:t>中，</a:t>
            </a:r>
            <a:r>
              <a:rPr lang="en-US" altLang="zh-CN" sz="1400" dirty="0" smtClean="0"/>
              <a:t>4</a:t>
            </a:r>
            <a:r>
              <a:rPr lang="zh-CN" altLang="en-US" sz="1400" dirty="0" smtClean="0"/>
              <a:t>个</a:t>
            </a:r>
            <a:r>
              <a:rPr lang="en-US" altLang="zh-CN" sz="1400" dirty="0" smtClean="0"/>
              <a:t>bit</a:t>
            </a:r>
            <a:r>
              <a:rPr lang="zh-CN" altLang="en-US" sz="1400" dirty="0" smtClean="0"/>
              <a:t>是用来表示</a:t>
            </a:r>
            <a:r>
              <a:rPr lang="en-US" altLang="zh-CN" sz="1400" dirty="0" smtClean="0"/>
              <a:t>type</a:t>
            </a:r>
            <a:r>
              <a:rPr lang="zh-CN" altLang="en-US" sz="1400" dirty="0" smtClean="0"/>
              <a:t>的</a:t>
            </a:r>
            <a:r>
              <a:rPr lang="en-US" altLang="zh-CN" sz="1400" dirty="0" smtClean="0"/>
              <a:t>(file? Directory? Pipe? Device? Etc.), </a:t>
            </a:r>
            <a:r>
              <a:rPr lang="zh-CN" altLang="en-US" sz="1400" dirty="0" smtClean="0"/>
              <a:t>然后</a:t>
            </a:r>
            <a:r>
              <a:rPr lang="en-US" altLang="zh-CN" sz="1400" dirty="0" smtClean="0"/>
              <a:t>9</a:t>
            </a:r>
            <a:r>
              <a:rPr lang="zh-CN" altLang="en-US" sz="1400" dirty="0"/>
              <a:t> </a:t>
            </a:r>
            <a:r>
              <a:rPr lang="en-US" altLang="zh-CN" sz="1400" dirty="0" smtClean="0"/>
              <a:t>bit</a:t>
            </a:r>
            <a:r>
              <a:rPr lang="zh-CN" altLang="en-US" sz="1400" dirty="0" smtClean="0"/>
              <a:t>来表示那三个</a:t>
            </a:r>
            <a:r>
              <a:rPr lang="en-US" altLang="zh-CN" sz="1400" dirty="0" err="1" smtClean="0"/>
              <a:t>rwx</a:t>
            </a:r>
            <a:r>
              <a:rPr lang="en-US" altLang="zh-CN" sz="1400" dirty="0" smtClean="0"/>
              <a:t>, </a:t>
            </a:r>
            <a:r>
              <a:rPr lang="zh-CN" altLang="en-US" sz="1400" dirty="0" smtClean="0"/>
              <a:t>最后</a:t>
            </a:r>
            <a:r>
              <a:rPr lang="en-US" altLang="zh-CN" sz="1400" dirty="0" smtClean="0"/>
              <a:t>3 bit</a:t>
            </a:r>
            <a:r>
              <a:rPr lang="zh-CN" altLang="en-US" sz="1400" dirty="0" smtClean="0"/>
              <a:t>表示</a:t>
            </a:r>
            <a:r>
              <a:rPr lang="en-US" altLang="zh-CN" sz="1400" dirty="0" err="1" smtClean="0"/>
              <a:t>setuid</a:t>
            </a:r>
            <a:r>
              <a:rPr lang="en-US" altLang="zh-CN" sz="1400" dirty="0" smtClean="0"/>
              <a:t>, </a:t>
            </a:r>
            <a:r>
              <a:rPr lang="en-US" altLang="zh-CN" sz="1400" dirty="0" err="1" smtClean="0"/>
              <a:t>setgid</a:t>
            </a:r>
            <a:r>
              <a:rPr lang="en-US" altLang="zh-CN" sz="1400" dirty="0" smtClean="0"/>
              <a:t>, sticky</a:t>
            </a:r>
            <a:endParaRPr lang="en-US" altLang="zh-CN" sz="1400" dirty="0" smtClean="0"/>
          </a:p>
          <a:p>
            <a:pPr marL="742950" lvl="1" indent="-285750">
              <a:buFont typeface="Arial" panose="020B0604020202020204" pitchFamily="34" charset="0"/>
              <a:buChar char="•"/>
            </a:pPr>
            <a:r>
              <a:rPr lang="zh-CN" altLang="en-US" sz="1400" dirty="0" smtClean="0"/>
              <a:t>例子每个</a:t>
            </a:r>
            <a:r>
              <a:rPr lang="en-US" altLang="zh-CN" sz="1400" dirty="0" smtClean="0"/>
              <a:t>file</a:t>
            </a:r>
            <a:r>
              <a:rPr lang="zh-CN" altLang="en-US" sz="1400" dirty="0" smtClean="0"/>
              <a:t>都有</a:t>
            </a:r>
            <a:r>
              <a:rPr lang="en-US" altLang="zh-CN" sz="1400" dirty="0" smtClean="0"/>
              <a:t> -</a:t>
            </a:r>
            <a:r>
              <a:rPr lang="en-US" altLang="zh-CN" sz="1400" dirty="0" err="1" smtClean="0">
                <a:solidFill>
                  <a:srgbClr val="FF0000"/>
                </a:solidFill>
              </a:rPr>
              <a:t>rwx</a:t>
            </a:r>
            <a:r>
              <a:rPr lang="en-US" altLang="zh-CN" sz="1400" dirty="0" err="1" smtClean="0">
                <a:solidFill>
                  <a:srgbClr val="00B0F0"/>
                </a:solidFill>
              </a:rPr>
              <a:t>rwx</a:t>
            </a:r>
            <a:r>
              <a:rPr lang="en-US" altLang="zh-CN" sz="1400" dirty="0" err="1" smtClean="0"/>
              <a:t>rwx</a:t>
            </a:r>
            <a:r>
              <a:rPr lang="en-US" altLang="zh-CN" sz="1400" dirty="0" smtClean="0"/>
              <a:t> = </a:t>
            </a:r>
            <a:r>
              <a:rPr lang="en-US" altLang="zh-CN" sz="1400" dirty="0" smtClean="0">
                <a:solidFill>
                  <a:srgbClr val="FF0000"/>
                </a:solidFill>
              </a:rPr>
              <a:t>file owner</a:t>
            </a:r>
            <a:r>
              <a:rPr lang="zh-CN" altLang="en-US" sz="1400" dirty="0" smtClean="0">
                <a:solidFill>
                  <a:srgbClr val="FF0000"/>
                </a:solidFill>
              </a:rPr>
              <a:t>可读</a:t>
            </a:r>
            <a:r>
              <a:rPr lang="en-US" altLang="zh-CN" sz="1400" dirty="0" smtClean="0">
                <a:solidFill>
                  <a:srgbClr val="FF0000"/>
                </a:solidFill>
              </a:rPr>
              <a:t>/</a:t>
            </a:r>
            <a:r>
              <a:rPr lang="zh-CN" altLang="en-US" sz="1400" dirty="0" smtClean="0">
                <a:solidFill>
                  <a:srgbClr val="FF0000"/>
                </a:solidFill>
              </a:rPr>
              <a:t>写</a:t>
            </a:r>
            <a:r>
              <a:rPr lang="en-US" altLang="zh-CN" sz="1400" dirty="0" smtClean="0">
                <a:solidFill>
                  <a:srgbClr val="FF0000"/>
                </a:solidFill>
              </a:rPr>
              <a:t>/</a:t>
            </a:r>
            <a:r>
              <a:rPr lang="zh-CN" altLang="en-US" sz="1400" dirty="0" smtClean="0">
                <a:solidFill>
                  <a:srgbClr val="FF0000"/>
                </a:solidFill>
              </a:rPr>
              <a:t>执行</a:t>
            </a:r>
            <a:r>
              <a:rPr lang="zh-CN" altLang="en-US" sz="1400" dirty="0" smtClean="0"/>
              <a:t>；</a:t>
            </a:r>
            <a:r>
              <a:rPr lang="en-US" altLang="zh-CN" sz="1400" dirty="0" smtClean="0">
                <a:solidFill>
                  <a:srgbClr val="00B0F0"/>
                </a:solidFill>
              </a:rPr>
              <a:t>group</a:t>
            </a:r>
            <a:r>
              <a:rPr lang="zh-CN" altLang="en-US" sz="1400" dirty="0" smtClean="0">
                <a:solidFill>
                  <a:srgbClr val="00B0F0"/>
                </a:solidFill>
              </a:rPr>
              <a:t>可</a:t>
            </a:r>
            <a:r>
              <a:rPr lang="zh-CN" altLang="en-US" sz="1400" dirty="0">
                <a:solidFill>
                  <a:srgbClr val="00B0F0"/>
                </a:solidFill>
              </a:rPr>
              <a:t>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a:t>
            </a:r>
            <a:r>
              <a:rPr lang="zh-CN" altLang="en-US" sz="1400" dirty="0" smtClean="0">
                <a:solidFill>
                  <a:srgbClr val="00B0F0"/>
                </a:solidFill>
              </a:rPr>
              <a:t>行</a:t>
            </a:r>
            <a:r>
              <a:rPr lang="zh-CN" altLang="en-US" sz="1400" dirty="0" smtClean="0"/>
              <a:t>；</a:t>
            </a:r>
            <a:r>
              <a:rPr lang="en-US" altLang="zh-CN" sz="1400" dirty="0" smtClean="0"/>
              <a:t>others</a:t>
            </a:r>
            <a:r>
              <a:rPr lang="zh-CN" altLang="en-US" sz="1400" dirty="0" smtClean="0"/>
              <a:t>可</a:t>
            </a:r>
            <a:r>
              <a:rPr lang="zh-CN" altLang="en-US" sz="1400" dirty="0"/>
              <a:t>读</a:t>
            </a:r>
            <a:r>
              <a:rPr lang="en-US" altLang="zh-CN" sz="1400" dirty="0"/>
              <a:t>/</a:t>
            </a:r>
            <a:r>
              <a:rPr lang="zh-CN" altLang="en-US" sz="1400" dirty="0"/>
              <a:t>写</a:t>
            </a:r>
            <a:r>
              <a:rPr lang="en-US" altLang="zh-CN" sz="1400" dirty="0"/>
              <a:t>/</a:t>
            </a:r>
            <a:r>
              <a:rPr lang="zh-CN" altLang="en-US" sz="1400" dirty="0"/>
              <a:t>执</a:t>
            </a:r>
            <a:r>
              <a:rPr lang="zh-CN" altLang="en-US" sz="1400" dirty="0" smtClean="0"/>
              <a:t>行。最开始的</a:t>
            </a:r>
            <a:r>
              <a:rPr lang="en-US" altLang="zh-CN" sz="1400" dirty="0" smtClean="0"/>
              <a:t>-</a:t>
            </a:r>
            <a:r>
              <a:rPr lang="zh-CN" altLang="en-US" sz="1400" dirty="0" smtClean="0"/>
              <a:t>是</a:t>
            </a:r>
            <a:r>
              <a:rPr lang="en-US" altLang="zh-CN" sz="1400" dirty="0" smtClean="0"/>
              <a:t>directory indicator</a:t>
            </a:r>
          </a:p>
          <a:p>
            <a:pPr marL="742950" lvl="1" indent="-285750">
              <a:buFont typeface="Arial" panose="020B0604020202020204" pitchFamily="34" charset="0"/>
              <a:buChar char="•"/>
            </a:pPr>
            <a:r>
              <a:rPr lang="zh-CN" altLang="en-US" sz="1400" dirty="0" smtClean="0"/>
              <a:t>除此之外，一个文件还有</a:t>
            </a:r>
            <a:r>
              <a:rPr lang="en-US" altLang="zh-CN" sz="1400" dirty="0" err="1" smtClean="0"/>
              <a:t>setuid</a:t>
            </a:r>
            <a:r>
              <a:rPr lang="zh-CN" altLang="en-US" sz="1400" dirty="0" smtClean="0"/>
              <a:t>，</a:t>
            </a:r>
            <a:r>
              <a:rPr lang="en-US" altLang="zh-CN" sz="1400" dirty="0" err="1" smtClean="0"/>
              <a:t>setgid</a:t>
            </a:r>
            <a:r>
              <a:rPr lang="zh-CN" altLang="en-US" sz="1400" dirty="0" smtClean="0"/>
              <a:t>，</a:t>
            </a:r>
            <a:r>
              <a:rPr lang="en-US" altLang="zh-CN" sz="1400" dirty="0" smtClean="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a:t>
            </a:r>
            <a:r>
              <a:rPr lang="en-US" altLang="ja-JP" sz="1400" dirty="0" smtClean="0"/>
              <a:t>file‘s </a:t>
            </a:r>
            <a:r>
              <a:rPr lang="en-US" altLang="ja-JP" sz="1400" dirty="0"/>
              <a:t>owner (commonly root) and/or the </a:t>
            </a:r>
            <a:r>
              <a:rPr lang="en-US" altLang="ja-JP" sz="1400" dirty="0" smtClean="0"/>
              <a:t>file’s group (if has </a:t>
            </a:r>
            <a:r>
              <a:rPr lang="en-US" altLang="ja-JP" sz="1400" dirty="0" err="1" smtClean="0"/>
              <a:t>setuid</a:t>
            </a:r>
            <a:r>
              <a:rPr lang="en-US" altLang="ja-JP" sz="1400" dirty="0" smtClean="0"/>
              <a:t>/</a:t>
            </a:r>
            <a:r>
              <a:rPr lang="en-US" altLang="ja-JP" sz="1400" dirty="0" err="1" smtClean="0"/>
              <a:t>setgid</a:t>
            </a:r>
            <a:r>
              <a:rPr lang="en-US" altLang="ja-JP" sz="1400" dirty="0" smtClean="0"/>
              <a:t>, </a:t>
            </a:r>
            <a:r>
              <a:rPr lang="en-US" altLang="zh-CN" sz="1400" dirty="0"/>
              <a:t>-</a:t>
            </a:r>
            <a:r>
              <a:rPr lang="en-US" altLang="zh-CN" sz="1400" dirty="0" err="1" smtClean="0">
                <a:solidFill>
                  <a:srgbClr val="FF0000"/>
                </a:solidFill>
              </a:rPr>
              <a:t>rw</a:t>
            </a:r>
            <a:r>
              <a:rPr lang="en-US" altLang="zh-CN" sz="1400" b="1" u="sng" dirty="0" err="1" smtClean="0">
                <a:solidFill>
                  <a:srgbClr val="FF0000"/>
                </a:solidFill>
              </a:rPr>
              <a:t>s</a:t>
            </a:r>
            <a:r>
              <a:rPr lang="en-US" altLang="zh-CN" sz="1400" dirty="0" err="1" smtClean="0">
                <a:solidFill>
                  <a:srgbClr val="00B0F0"/>
                </a:solidFill>
              </a:rPr>
              <a:t>rw</a:t>
            </a:r>
            <a:r>
              <a:rPr lang="en-US" altLang="zh-CN" sz="1400" b="1" u="sng" dirty="0" err="1" smtClean="0">
                <a:solidFill>
                  <a:srgbClr val="00B0F0"/>
                </a:solidFill>
              </a:rPr>
              <a:t>s</a:t>
            </a:r>
            <a:r>
              <a:rPr lang="en-US" altLang="zh-CN" sz="1400" dirty="0" err="1" smtClean="0"/>
              <a:t>rwx</a:t>
            </a:r>
            <a:r>
              <a:rPr lang="en-US" altLang="zh-CN" sz="1400" dirty="0" smtClean="0"/>
              <a:t>,</a:t>
            </a:r>
            <a:r>
              <a:rPr lang="zh-CN" altLang="en-US" sz="1400" dirty="0" smtClean="0"/>
              <a:t>小写的</a:t>
            </a:r>
            <a:r>
              <a:rPr lang="en-US" altLang="zh-CN" sz="1400" dirty="0" smtClean="0"/>
              <a:t>s</a:t>
            </a:r>
            <a:r>
              <a:rPr lang="zh-CN" altLang="en-US" sz="1400" dirty="0" smtClean="0"/>
              <a:t>代表有</a:t>
            </a:r>
            <a:r>
              <a:rPr lang="en-US" altLang="zh-CN" sz="1400" dirty="0" err="1" smtClean="0"/>
              <a:t>setuid</a:t>
            </a:r>
            <a:r>
              <a:rPr lang="en-US" altLang="zh-CN" sz="1400" dirty="0" smtClean="0"/>
              <a:t>/</a:t>
            </a:r>
            <a:r>
              <a:rPr lang="en-US" altLang="zh-CN" sz="1400" dirty="0" err="1" smtClean="0"/>
              <a:t>setgid</a:t>
            </a:r>
            <a:r>
              <a:rPr lang="zh-CN" altLang="en-US" sz="1400" dirty="0" smtClean="0"/>
              <a:t>以及</a:t>
            </a:r>
            <a:r>
              <a:rPr lang="en-US" altLang="zh-CN" sz="1400" dirty="0" smtClean="0"/>
              <a:t>executable;</a:t>
            </a:r>
            <a:r>
              <a:rPr lang="zh-CN" altLang="en-US" sz="1400" dirty="0" smtClean="0"/>
              <a:t>大写的</a:t>
            </a:r>
            <a:r>
              <a:rPr lang="en-US" altLang="zh-CN" sz="1400" dirty="0" smtClean="0"/>
              <a:t>S</a:t>
            </a:r>
            <a:r>
              <a:rPr lang="zh-CN" altLang="en-US" sz="1400" dirty="0" smtClean="0"/>
              <a:t>代表没有</a:t>
            </a:r>
            <a:r>
              <a:rPr lang="en-US" altLang="zh-CN" sz="1400" dirty="0" smtClean="0"/>
              <a:t>executable,</a:t>
            </a:r>
            <a:r>
              <a:rPr lang="zh-CN" altLang="en-US" sz="1400" dirty="0" smtClean="0"/>
              <a:t>但有</a:t>
            </a:r>
            <a:r>
              <a:rPr lang="en-US" altLang="zh-CN" sz="1400" dirty="0" err="1" smtClean="0"/>
              <a:t>setuid</a:t>
            </a:r>
            <a:r>
              <a:rPr lang="en-US" altLang="zh-CN" sz="1400" dirty="0" smtClean="0"/>
              <a:t>/</a:t>
            </a:r>
            <a:r>
              <a:rPr lang="en-US" altLang="zh-CN" sz="1400" dirty="0" err="1" smtClean="0"/>
              <a:t>setgid</a:t>
            </a:r>
            <a:r>
              <a:rPr lang="en-US" altLang="ja-JP" sz="1400" dirty="0" smtClean="0"/>
              <a:t>); </a:t>
            </a:r>
            <a:r>
              <a:rPr lang="zh-CN" altLang="en-US" sz="1400" dirty="0" smtClean="0"/>
              <a:t>比如说一般</a:t>
            </a:r>
            <a:r>
              <a:rPr lang="en-US" altLang="zh-CN" sz="1400" dirty="0" smtClean="0"/>
              <a:t>user</a:t>
            </a:r>
            <a:r>
              <a:rPr lang="zh-CN" altLang="en-US" sz="1400" dirty="0" smtClean="0"/>
              <a:t>想用</a:t>
            </a:r>
            <a:r>
              <a:rPr lang="en-US" altLang="zh-CN" sz="1400" dirty="0" smtClean="0"/>
              <a:t>ping</a:t>
            </a:r>
            <a:r>
              <a:rPr lang="zh-CN" altLang="en-US" sz="1400" dirty="0" smtClean="0"/>
              <a:t>命令，但是</a:t>
            </a:r>
            <a:r>
              <a:rPr lang="zh-CN" altLang="en-US" sz="1400" dirty="0"/>
              <a:t>一般</a:t>
            </a:r>
            <a:r>
              <a:rPr lang="en-US" altLang="zh-CN" sz="1400" dirty="0"/>
              <a:t>user</a:t>
            </a:r>
            <a:r>
              <a:rPr lang="zh-CN" altLang="en-US" sz="1400" dirty="0" smtClean="0"/>
              <a:t>没有</a:t>
            </a:r>
            <a:r>
              <a:rPr lang="en-US" altLang="zh-CN" sz="1400" dirty="0" smtClean="0"/>
              <a:t>network access privilege</a:t>
            </a:r>
            <a:r>
              <a:rPr lang="zh-CN" altLang="en-US" sz="1400" dirty="0" smtClean="0"/>
              <a:t>，所有把</a:t>
            </a:r>
            <a:r>
              <a:rPr lang="en-US" altLang="zh-CN" sz="1400" dirty="0" smtClean="0"/>
              <a:t>ping</a:t>
            </a:r>
            <a:r>
              <a:rPr lang="zh-CN" altLang="en-US" sz="1400" dirty="0" smtClean="0"/>
              <a:t>的执行文件的这两个设成</a:t>
            </a:r>
            <a:r>
              <a:rPr lang="en-US" altLang="zh-CN" sz="1400" dirty="0" smtClean="0"/>
              <a:t>1</a:t>
            </a:r>
            <a:r>
              <a:rPr lang="zh-CN" altLang="en-US" sz="1400" dirty="0" smtClean="0"/>
              <a:t>，让一般</a:t>
            </a:r>
            <a:r>
              <a:rPr lang="en-US" altLang="zh-CN" sz="1400" dirty="0" smtClean="0"/>
              <a:t>user</a:t>
            </a:r>
            <a:r>
              <a:rPr lang="zh-CN" altLang="en-US" sz="1400" dirty="0" smtClean="0"/>
              <a:t>也能用</a:t>
            </a:r>
            <a:r>
              <a:rPr lang="en-US" altLang="zh-CN" sz="1400" dirty="0" smtClean="0"/>
              <a:t>root</a:t>
            </a:r>
            <a:r>
              <a:rPr lang="zh-CN" altLang="en-US" sz="1400" dirty="0" smtClean="0"/>
              <a:t>权限执行</a:t>
            </a:r>
            <a:r>
              <a:rPr lang="en-US" altLang="zh-CN" sz="1400" dirty="0" smtClean="0"/>
              <a:t>ping</a:t>
            </a:r>
          </a:p>
          <a:p>
            <a:pPr marL="1200150" lvl="2" indent="-285750">
              <a:buFont typeface="Arial" panose="020B0604020202020204" pitchFamily="34" charset="0"/>
              <a:buChar char="•"/>
            </a:pPr>
            <a:r>
              <a:rPr kumimoji="1" lang="en-US" altLang="ja-JP" sz="1400" dirty="0" smtClean="0"/>
              <a:t>Sticky bit (file with sticky bit will have a </a:t>
            </a:r>
            <a:r>
              <a:rPr kumimoji="1" lang="en-US" altLang="ja-JP" sz="1400" b="1" dirty="0" smtClean="0">
                <a:solidFill>
                  <a:srgbClr val="C00000"/>
                </a:solidFill>
              </a:rPr>
              <a:t>t</a:t>
            </a:r>
            <a:r>
              <a:rPr kumimoji="1" lang="en-US" altLang="ja-JP" sz="1400" dirty="0" smtClean="0"/>
              <a:t> in </a:t>
            </a:r>
            <a:r>
              <a:rPr lang="en-US" altLang="zh-CN" sz="1400" dirty="0"/>
              <a:t>-</a:t>
            </a:r>
            <a:r>
              <a:rPr lang="en-US" altLang="zh-CN" sz="1400" dirty="0" err="1" smtClean="0">
                <a:solidFill>
                  <a:srgbClr val="FF0000"/>
                </a:solidFill>
              </a:rPr>
              <a:t>rwx</a:t>
            </a:r>
            <a:r>
              <a:rPr lang="en-US" altLang="zh-CN" sz="1400" dirty="0" err="1" smtClean="0">
                <a:solidFill>
                  <a:srgbClr val="00B0F0"/>
                </a:solidFill>
              </a:rPr>
              <a:t>rwx</a:t>
            </a:r>
            <a:r>
              <a:rPr lang="en-US" altLang="zh-CN" sz="1400" dirty="0" err="1" smtClean="0"/>
              <a:t>rwx</a:t>
            </a:r>
            <a:r>
              <a:rPr lang="en-US" altLang="zh-CN" sz="1400" b="1" dirty="0" err="1" smtClean="0">
                <a:solidFill>
                  <a:srgbClr val="C00000"/>
                </a:solidFill>
              </a:rPr>
              <a:t>t</a:t>
            </a:r>
            <a:r>
              <a:rPr lang="en-US" altLang="zh-CN" sz="1400" dirty="0" smtClean="0"/>
              <a:t> </a:t>
            </a:r>
            <a:r>
              <a:rPr kumimoji="1" lang="en-US" altLang="ja-JP" sz="1400" dirty="0" smtClean="0"/>
              <a:t>)</a:t>
            </a:r>
            <a:r>
              <a:rPr kumimoji="1" lang="zh-CN" altLang="en-US" sz="1400" dirty="0" smtClean="0"/>
              <a:t>这个</a:t>
            </a:r>
            <a:r>
              <a:rPr kumimoji="1" lang="en-US" altLang="zh-CN" sz="1400" dirty="0" smtClean="0"/>
              <a:t>bit</a:t>
            </a:r>
            <a:r>
              <a:rPr kumimoji="1" lang="zh-CN" altLang="en-US" sz="1400" dirty="0" smtClean="0"/>
              <a:t>是特别为消除</a:t>
            </a:r>
            <a:r>
              <a:rPr kumimoji="1" lang="en-US" altLang="zh-CN" sz="1400" dirty="0" smtClean="0"/>
              <a:t>/rename</a:t>
            </a:r>
            <a:r>
              <a:rPr kumimoji="1" lang="zh-CN" altLang="en-US" sz="1400" dirty="0" smtClean="0"/>
              <a:t>设计的；当这个</a:t>
            </a:r>
            <a:r>
              <a:rPr kumimoji="1" lang="en-US" altLang="zh-CN" sz="1400" dirty="0" smtClean="0"/>
              <a:t>bit</a:t>
            </a:r>
            <a:r>
              <a:rPr kumimoji="1" lang="zh-CN" altLang="en-US" sz="1400" dirty="0" smtClean="0"/>
              <a:t>是</a:t>
            </a:r>
            <a:r>
              <a:rPr kumimoji="1" lang="en-US" altLang="zh-CN" sz="1400" dirty="0" smtClean="0"/>
              <a:t>1</a:t>
            </a:r>
            <a:r>
              <a:rPr kumimoji="1" lang="zh-CN" altLang="en-US" sz="1400" dirty="0" smtClean="0"/>
              <a:t>时，只有</a:t>
            </a:r>
            <a:r>
              <a:rPr kumimoji="1" lang="en-US" altLang="zh-CN" sz="1400" dirty="0" smtClean="0"/>
              <a:t>file owner</a:t>
            </a:r>
            <a:r>
              <a:rPr kumimoji="1" lang="zh-CN" altLang="en-US" sz="1400" dirty="0" smtClean="0"/>
              <a:t>能消除</a:t>
            </a:r>
            <a:r>
              <a:rPr kumimoji="1" lang="en-US" altLang="zh-CN" sz="1400" dirty="0" smtClean="0"/>
              <a:t>/rename</a:t>
            </a:r>
            <a:r>
              <a:rPr kumimoji="1" lang="zh-CN" altLang="en-US" sz="1400" dirty="0" smtClean="0"/>
              <a:t>这个</a:t>
            </a:r>
            <a:r>
              <a:rPr kumimoji="1" lang="en-US" altLang="zh-CN" sz="1400" dirty="0" smtClean="0"/>
              <a:t>file (</a:t>
            </a:r>
            <a:r>
              <a:rPr kumimoji="1" lang="zh-CN" altLang="en-US" sz="1400" dirty="0" smtClean="0"/>
              <a:t>其他人能读</a:t>
            </a:r>
            <a:r>
              <a:rPr kumimoji="1" lang="en-US" altLang="zh-CN" sz="1400" dirty="0" smtClean="0"/>
              <a:t>/</a:t>
            </a:r>
            <a:r>
              <a:rPr kumimoji="1" lang="zh-CN" altLang="en-US" sz="1400" dirty="0" smtClean="0"/>
              <a:t>写</a:t>
            </a:r>
            <a:r>
              <a:rPr kumimoji="1" lang="en-US" altLang="zh-CN" sz="1400" dirty="0" smtClean="0"/>
              <a:t>/</a:t>
            </a:r>
            <a:r>
              <a:rPr kumimoji="1" lang="zh-CN" altLang="en-US" sz="1400" dirty="0" smtClean="0"/>
              <a:t>执行，但不能消除或</a:t>
            </a:r>
            <a:r>
              <a:rPr kumimoji="1" lang="en-US" altLang="zh-CN" sz="1400" dirty="0" smtClean="0"/>
              <a:t>rename</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Signals</a:t>
            </a:r>
            <a:r>
              <a:rPr kumimoji="1" lang="en-US" altLang="ja-JP" sz="1400" dirty="0" smtClean="0"/>
              <a:t>:</a:t>
            </a:r>
            <a:r>
              <a:rPr kumimoji="1" lang="zh-CN" altLang="en-US" sz="1400" dirty="0" smtClean="0"/>
              <a:t>这里给出几个常用例子</a:t>
            </a:r>
            <a:endParaRPr kumimoji="1" lang="en-US" altLang="zh-CN" sz="1400" dirty="0" smtClean="0"/>
          </a:p>
          <a:p>
            <a:pPr marL="742950" lvl="1" indent="-285750">
              <a:buFont typeface="Arial" panose="020B0604020202020204" pitchFamily="34" charset="0"/>
              <a:buChar char="•"/>
            </a:pPr>
            <a:r>
              <a:rPr kumimoji="1" lang="en-US" altLang="ja-JP" sz="1400" b="1" dirty="0" smtClean="0"/>
              <a:t>SIGINT</a:t>
            </a:r>
            <a:r>
              <a:rPr kumimoji="1" lang="en-US" altLang="ja-JP" sz="1400" dirty="0" smtClean="0"/>
              <a:t>: interrupt signal (when a </a:t>
            </a:r>
            <a:r>
              <a:rPr lang="en-US" altLang="ja-JP" sz="1400" dirty="0" smtClean="0"/>
              <a:t>user press </a:t>
            </a:r>
            <a:r>
              <a:rPr kumimoji="1" lang="en-US" altLang="ja-JP" sz="1400" b="1" i="1" dirty="0" err="1" smtClean="0"/>
              <a:t>ctrl+c</a:t>
            </a:r>
            <a:r>
              <a:rPr kumimoji="1" lang="en-US" altLang="ja-JP" sz="1400" dirty="0" smtClean="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smtClean="0"/>
              <a:t>SIGTERM</a:t>
            </a:r>
            <a:r>
              <a:rPr kumimoji="1" lang="en-US" altLang="ja-JP" sz="1400" dirty="0" smtClean="0"/>
              <a:t>: termination signal (</a:t>
            </a:r>
            <a:r>
              <a:rPr kumimoji="1" lang="en-US" altLang="ja-JP" sz="1400" b="1" i="1" dirty="0" smtClean="0"/>
              <a:t>kill PID</a:t>
            </a:r>
            <a:r>
              <a:rPr kumimoji="1" lang="en-US" altLang="ja-JP" sz="1400" dirty="0" smtClean="0"/>
              <a:t>), a process can catch or ignore it (usually a </a:t>
            </a:r>
            <a:r>
              <a:rPr kumimoji="1" lang="en-US" altLang="ja-JP" sz="1400" dirty="0" err="1" smtClean="0"/>
              <a:t>killHandle</a:t>
            </a:r>
            <a:r>
              <a:rPr lang="en-US" altLang="ja-JP" sz="1400" dirty="0" smtClean="0"/>
              <a:t>()</a:t>
            </a:r>
            <a:r>
              <a:rPr kumimoji="1" lang="en-US" altLang="ja-JP" sz="1400" dirty="0" smtClean="0"/>
              <a:t> function in the process will handle this signal); the intention is to give the process a chance to cleanup before </a:t>
            </a:r>
            <a:r>
              <a:rPr kumimoji="1" lang="en-US" altLang="ja-JP" sz="1400" i="1" dirty="0" smtClean="0"/>
              <a:t>die gracefully</a:t>
            </a:r>
            <a:r>
              <a:rPr kumimoji="1" lang="en-US" altLang="ja-JP" sz="1400" dirty="0" smtClean="0"/>
              <a:t>…</a:t>
            </a:r>
          </a:p>
          <a:p>
            <a:pPr marL="742950" lvl="1" indent="-285750">
              <a:buFont typeface="Arial" panose="020B0604020202020204" pitchFamily="34" charset="0"/>
              <a:buChar char="•"/>
            </a:pPr>
            <a:r>
              <a:rPr kumimoji="1" lang="en-US" altLang="ja-JP" sz="1400" b="1" dirty="0" smtClean="0"/>
              <a:t>SIGKILL</a:t>
            </a:r>
            <a:r>
              <a:rPr kumimoji="1" lang="en-US" altLang="ja-JP" sz="1400" dirty="0" smtClean="0"/>
              <a:t>: kill signal, send by </a:t>
            </a:r>
            <a:r>
              <a:rPr kumimoji="1" lang="en-US" altLang="ja-JP" sz="1400" b="1" i="1" dirty="0" smtClean="0"/>
              <a:t>kill </a:t>
            </a:r>
            <a:r>
              <a:rPr kumimoji="1" lang="en-US" altLang="ja-JP" sz="1400" b="1" i="1" dirty="0" smtClean="0">
                <a:solidFill>
                  <a:srgbClr val="FF0000"/>
                </a:solidFill>
              </a:rPr>
              <a:t>-9</a:t>
            </a:r>
            <a:r>
              <a:rPr kumimoji="1" lang="en-US" altLang="ja-JP" sz="1400" b="1" i="1" dirty="0" smtClean="0"/>
              <a:t> PID</a:t>
            </a:r>
            <a:r>
              <a:rPr kumimoji="1" lang="en-US" altLang="ja-JP" sz="1400" dirty="0" smtClean="0"/>
              <a:t> command, this signal does NOT go to process, but handled by </a:t>
            </a:r>
            <a:r>
              <a:rPr kumimoji="1" lang="en-US" altLang="ja-JP" sz="1400" b="1" dirty="0" smtClean="0"/>
              <a:t>Kernel</a:t>
            </a:r>
            <a:r>
              <a:rPr kumimoji="1" lang="en-US" altLang="ja-JP" sz="1400" dirty="0" smtClean="0"/>
              <a:t> (or </a:t>
            </a:r>
            <a:r>
              <a:rPr kumimoji="1" lang="en-US" altLang="ja-JP" sz="1400" b="1" dirty="0" err="1" smtClean="0"/>
              <a:t>init</a:t>
            </a:r>
            <a:r>
              <a:rPr kumimoji="1" lang="en-US" altLang="ja-JP" sz="1400" dirty="0" smtClean="0"/>
              <a:t>?), a process can NOT ignore this; the process will die immediately.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535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843808" y="251520"/>
            <a:ext cx="14761640" cy="12003286"/>
          </a:xfrm>
          <a:prstGeom prst="rect">
            <a:avLst/>
          </a:prstGeom>
        </p:spPr>
        <p:txBody>
          <a:bodyPr wrap="square">
            <a:spAutoFit/>
          </a:bodyPr>
          <a:lstStyle/>
          <a:p>
            <a:pPr fontAlgn="base"/>
            <a:r>
              <a:rPr lang="en-US" altLang="ja-JP" dirty="0"/>
              <a:t>Report comes in that some users can't view a web page. Works fine for others and the users with the error can see other </a:t>
            </a:r>
            <a:r>
              <a:rPr lang="en-US" altLang="ja-JP" dirty="0" err="1"/>
              <a:t>urls</a:t>
            </a:r>
            <a:r>
              <a:rPr lang="en-US" altLang="ja-JP" dirty="0"/>
              <a:t> on the host. How do you debug?</a:t>
            </a:r>
          </a:p>
          <a:p>
            <a:pPr fontAlgn="t"/>
            <a:r>
              <a:rPr lang="en-US" altLang="ja-JP" dirty="0">
                <a:hlinkClick r:id="rId2"/>
              </a:rPr>
              <a:t>2 </a:t>
            </a:r>
            <a:r>
              <a:rPr lang="en-US" altLang="ja-JP" dirty="0" err="1">
                <a:hlinkClick r:id="rId2"/>
              </a:rPr>
              <a:t>Answers</a:t>
            </a:r>
            <a:r>
              <a:rPr lang="en-US" altLang="ja-JP" dirty="0" err="1"/>
              <a:t>We</a:t>
            </a:r>
            <a:r>
              <a:rPr lang="en-US" altLang="ja-JP" dirty="0"/>
              <a:t> need to investigate this issue in a way to find fastest possible solution. This is similar to searching in a sorted array, which can be done in O(n) but can be sped up using binary search by o(</a:t>
            </a:r>
            <a:r>
              <a:rPr lang="en-US" altLang="ja-JP" dirty="0" err="1"/>
              <a:t>logn</a:t>
            </a:r>
            <a:r>
              <a:rPr lang="en-US" altLang="ja-JP" dirty="0"/>
              <a:t>). I will do following: 1- We need to first identity whether it is an issue on client side, DNS, intermediate routing, or server side issue. 2- Since it is a local issue and few users have complaint about it, we should start from client side. 3- To begin from client side we need to gather more data from the users that face this issue. e.g. How long the issue is happening, is it happening with other URL domains (e.g. are both google.com and yahoo.com are impacted), is it happening with URL links on same domain (e.g. does google.com work but not google.com/finance or both don't work). Answering these questions, we can identify whether it is DNS issue or not. We can test on the client side that whether the DNS is being resolved by using terminal and using </a:t>
            </a:r>
            <a:r>
              <a:rPr lang="en-US" altLang="ja-JP" dirty="0" err="1"/>
              <a:t>nslookup</a:t>
            </a:r>
            <a:r>
              <a:rPr lang="en-US" altLang="ja-JP" dirty="0"/>
              <a:t> type commands. We can also do traceroute and find where the error is as it returns the information about devices travelled in between host and destination. The return code on the GET request should also help us identify the cause. Is it 404, 302, 500 etc. Nowadays large companies request is routed by DNS servers to different load balancers/data centers. So it is very much possible that the issue is local to datacenter. We can force an IP address instead of URL link for some other server. It might also be a load balancer issue with the bad request hitting a bad server. Traceroute should help us identifying such an issue. So essentially it is a debugging issue where you want to find the answer using minimum time and resources. Sometimes it is not possible to run such scripts on client machines (either not allowed or too naive). In that case we need to deduce using just the symptoms without testing on client machine. We can definitely fake a virtual machine in the geographical location of the client and see results how they see it. applications such as webpagetest.org allows you to choose a client machine in various locations around the world.</a:t>
            </a:r>
          </a:p>
          <a:p>
            <a:pPr fontAlgn="t"/>
            <a:r>
              <a:rPr lang="en-US" altLang="ja-JP" dirty="0"/>
              <a:t>There are several approaches to this. Since we are talking directly to a user, we should begin by obtaining any useful information: Is an error message being returned, or is it a blank page? If an error is being returned, what error? If it's a 4xx error, investigate client-side issues; if it's a 5xx error, this is likely not under our control, and we should contact the owner of the site. (If it's a 503, it's likely a load balancer issue and will quite possibly be intermittent.) If no error is being returned, or if it is a timeout error, we should start by testing from the command line to eliminate a browser-level issue, and to help identify the source of the problem. In Linux, the user should run curl -I; in Windows, the PowerShell equivalent. If curl returns an error message, follow this; if curl is unable to find the host, we should proceed with DNS testing. For DNS testing, use dig or </a:t>
            </a:r>
            <a:r>
              <a:rPr lang="en-US" altLang="ja-JP" dirty="0" err="1"/>
              <a:t>nslookup</a:t>
            </a:r>
            <a:r>
              <a:rPr lang="en-US" altLang="ja-JP" dirty="0"/>
              <a:t> to query the DNS server. If we receive a timeout, we should verify that our DNS server is configured correctly; try running dig @$</a:t>
            </a:r>
            <a:r>
              <a:rPr lang="en-US" altLang="ja-JP" dirty="0" err="1"/>
              <a:t>ip</a:t>
            </a:r>
            <a:r>
              <a:rPr lang="en-US" altLang="ja-JP" dirty="0"/>
              <a:t> $domain for a known-good DNS server, e.g. one in use by a machine where querying google.com is successful. Does this work? Then investigate the local DNS configuration (/</a:t>
            </a:r>
            <a:r>
              <a:rPr lang="en-US" altLang="ja-JP" dirty="0" err="1"/>
              <a:t>etc</a:t>
            </a:r>
            <a:r>
              <a:rPr lang="en-US" altLang="ja-JP" dirty="0"/>
              <a:t>/</a:t>
            </a:r>
            <a:r>
              <a:rPr lang="en-US" altLang="ja-JP" dirty="0" err="1"/>
              <a:t>resolv.conf</a:t>
            </a:r>
            <a:r>
              <a:rPr lang="en-US" altLang="ja-JP" dirty="0"/>
              <a:t>). Does it not work? Investigate the local machine's firewall and hosts file. We can also run these tests from the machine where this is known to work -- dig will NOT hit the local DNS cache, which means it will eliminate the possibility that the machine where this works is relying on cached IPs. Going back, if we are able to query our DNS server for the domain successfully, but we receive a timeout or refused connection when attempting to access the site, we should try a telnet to see if we can establish a connection to the correct port -- telnet $domain $port (where $port is likely 80 or 443). If we can establish a connection, the issue is likely server-side and out of our control (but note that in the case of a reverse layer 7 proxy, this may not indicate quite the issue you'd expect); if we cannot establish a connection, we should run a TCP traceroute (standard traceroute is unreliable for these purposes): </a:t>
            </a:r>
            <a:r>
              <a:rPr lang="en-US" altLang="ja-JP" dirty="0" err="1"/>
              <a:t>sudo</a:t>
            </a:r>
            <a:r>
              <a:rPr lang="en-US" altLang="ja-JP" dirty="0"/>
              <a:t> </a:t>
            </a:r>
            <a:r>
              <a:rPr lang="en-US" altLang="ja-JP" dirty="0" err="1"/>
              <a:t>tracroute</a:t>
            </a:r>
            <a:r>
              <a:rPr lang="en-US" altLang="ja-JP" dirty="0"/>
              <a:t> -T -p 80 $domain. This should show us where our connection fails. However, remember that a successful TCP traceroute does NOT mean you are able to establish a connection at the far end, which is why we used telnet to confirm that behavior. At this point, we have looked at the following possibilities: -Browser-specific issues -Client-side 4xx errors -Server-side 5xx errors -Incorrect DNS configurations (/</a:t>
            </a:r>
            <a:r>
              <a:rPr lang="en-US" altLang="ja-JP" dirty="0" err="1"/>
              <a:t>etc</a:t>
            </a:r>
            <a:r>
              <a:rPr lang="en-US" altLang="ja-JP" dirty="0"/>
              <a:t>/</a:t>
            </a:r>
            <a:r>
              <a:rPr lang="en-US" altLang="ja-JP" dirty="0" err="1"/>
              <a:t>resolv.conf</a:t>
            </a:r>
            <a:r>
              <a:rPr lang="en-US" altLang="ja-JP" dirty="0"/>
              <a:t>, /</a:t>
            </a:r>
            <a:r>
              <a:rPr lang="en-US" altLang="ja-JP" dirty="0" err="1"/>
              <a:t>etc</a:t>
            </a:r>
            <a:r>
              <a:rPr lang="en-US" altLang="ja-JP" dirty="0"/>
              <a:t>/hosts) -Possible local firewall issues -DNS caching allowing "good" behavior elsewhere, despite DNS server failures -Inability to establish a connection to the correct port -Remote firewall issues and location of these using TCP traceroute If we still haven't found the source of the problem, some additional tools we can use are: </a:t>
            </a:r>
            <a:r>
              <a:rPr lang="en-US" altLang="ja-JP" dirty="0" err="1"/>
              <a:t>tcpdump</a:t>
            </a:r>
            <a:r>
              <a:rPr lang="en-US" altLang="ja-JP" dirty="0"/>
              <a:t> dig +trace Note that all of this troubleshooting can be done using a screen-sharing session, or, in the event that screen-sharing is not possible, can be done by providing exact commands to users for copy-paste. None of this requires hands-on-keyboard, which is often not possible in a support context. ============ Another provided answer here suggests spinning up a virtual machine in a similar location to the user. This is likely to be a poor use of time, as we've already been told that this issue is local to certain machines at a site, not even a whole site. Additionally, it's not likely useful to talk to the user about load balancers on the far side of this connection -- for the purposes of troubleshooting the source of the issue, the load balancers are inconsequential, as they are not without our domain of influence (i.e. if we don't have visibility into the load balancers, there's no reason to talk about them). The top-level dissection of this issue is "is it our problem or their problem?" where "our" refers to both the answerer of the question and the hypothetical user, and "their" refers to the provider of the website which is not working. If it's "their problem," we can defer to the service owners; if it's our problem, we can further troubleshoot and root cause it.</a:t>
            </a:r>
          </a:p>
        </p:txBody>
      </p:sp>
    </p:spTree>
    <p:extLst>
      <p:ext uri="{BB962C8B-B14F-4D97-AF65-F5344CB8AC3E}">
        <p14:creationId xmlns:p14="http://schemas.microsoft.com/office/powerpoint/2010/main" val="13979796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2809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373"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62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6740307"/>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endParaRPr lang="en-US" altLang="zh-CN" dirty="0"/>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630C2A-8A59-46A6-8254-42CB992CF111}"/>
              </a:ext>
            </a:extLst>
          </p:cNvPr>
          <p:cNvSpPr txBox="1"/>
          <p:nvPr/>
        </p:nvSpPr>
        <p:spPr>
          <a:xfrm>
            <a:off x="-3053" y="0"/>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30258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98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19639</TotalTime>
  <Words>28785</Words>
  <Application>Microsoft Office PowerPoint</Application>
  <PresentationFormat>画面に合わせる (4:3)</PresentationFormat>
  <Paragraphs>2983</Paragraphs>
  <Slides>158</Slides>
  <Notes>7</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158</vt:i4>
      </vt:variant>
    </vt:vector>
  </HeadingPairs>
  <TitlesOfParts>
    <vt:vector size="163" baseType="lpstr">
      <vt:lpstr>Office テーマ</vt:lpstr>
      <vt:lpstr>スライド</vt:lpstr>
      <vt:lpstr>Visio.Drawing.15</vt:lpstr>
      <vt:lpstr>ワークシート</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2473</cp:revision>
  <dcterms:created xsi:type="dcterms:W3CDTF">2016-01-14T23:49:10Z</dcterms:created>
  <dcterms:modified xsi:type="dcterms:W3CDTF">2018-06-06T09:24:58Z</dcterms:modified>
</cp:coreProperties>
</file>